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7" r:id="rId2"/>
    <p:sldId id="260" r:id="rId3"/>
    <p:sldId id="262" r:id="rId4"/>
    <p:sldId id="263" r:id="rId5"/>
    <p:sldId id="283" r:id="rId6"/>
    <p:sldId id="284" r:id="rId7"/>
    <p:sldId id="279" r:id="rId8"/>
    <p:sldId id="265" r:id="rId9"/>
    <p:sldId id="269" r:id="rId10"/>
    <p:sldId id="272" r:id="rId11"/>
    <p:sldId id="277" r:id="rId12"/>
    <p:sldId id="285" r:id="rId13"/>
    <p:sldId id="286" r:id="rId14"/>
    <p:sldId id="287" r:id="rId15"/>
    <p:sldId id="282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0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©2022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137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238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152401"/>
            <a:ext cx="1097248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143001"/>
            <a:ext cx="1097248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©2022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8" y="6381750"/>
            <a:ext cx="4509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0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2021 </a:t>
            </a:r>
            <a:r>
              <a:rPr lang="en-US" b="1" dirty="0"/>
              <a:t>RTEP Report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 Maps, Tables &amp; Figures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following set of slides provides key information from PJM’s </a:t>
            </a:r>
            <a:r>
              <a:rPr lang="en-US" dirty="0" smtClean="0"/>
              <a:t>2021 </a:t>
            </a:r>
            <a:r>
              <a:rPr lang="en-US" dirty="0"/>
              <a:t>RTEP cycle. The slides are provided for the reader’s own communications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 smtClean="0"/>
              <a:t>2021 </a:t>
            </a:r>
            <a:r>
              <a:rPr lang="en-US" altLang="en-US" dirty="0"/>
              <a:t>RTEP Baseline Thermal and Voltage Criteria Violations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6" b="15282"/>
          <a:stretch/>
        </p:blipFill>
        <p:spPr>
          <a:xfrm>
            <a:off x="2168554" y="932212"/>
            <a:ext cx="8835902" cy="5142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8" y="4814225"/>
            <a:ext cx="3282362" cy="126042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977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3"/>
          <a:stretch/>
        </p:blipFill>
        <p:spPr>
          <a:xfrm>
            <a:off x="3910263" y="947706"/>
            <a:ext cx="7302398" cy="5215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Project 9A – RTEP Baseline Projects B2743 and B2752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6" y="3976442"/>
            <a:ext cx="3346933" cy="218666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062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51225"/>
            <a:ext cx="10972482" cy="587397"/>
          </a:xfrm>
        </p:spPr>
        <p:txBody>
          <a:bodyPr/>
          <a:lstStyle/>
          <a:p>
            <a:r>
              <a:rPr lang="en-US" dirty="0"/>
              <a:t>RTEP Projects Reducing Specific Congestion Drivers: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2026 </a:t>
            </a:r>
            <a:r>
              <a:rPr lang="en-US" dirty="0"/>
              <a:t>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001" y="1677410"/>
            <a:ext cx="11538000" cy="37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2020/2021 Long-Term Window Congestion Drivers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94" y="1756220"/>
            <a:ext cx="11847211" cy="33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63338"/>
            <a:ext cx="10972482" cy="428826"/>
          </a:xfrm>
        </p:spPr>
        <p:txBody>
          <a:bodyPr/>
          <a:lstStyle/>
          <a:p>
            <a:r>
              <a:rPr lang="en-US" dirty="0"/>
              <a:t>Baseline Project B3702: Charlottesville-</a:t>
            </a:r>
            <a:r>
              <a:rPr lang="en-US" dirty="0" err="1"/>
              <a:t>Proffit</a:t>
            </a:r>
            <a:r>
              <a:rPr lang="en-US" dirty="0"/>
              <a:t> 230 kV </a:t>
            </a:r>
            <a:r>
              <a:rPr lang="en-US" dirty="0" smtClean="0"/>
              <a:t>Line</a:t>
            </a:r>
            <a:br>
              <a:rPr lang="en-US" dirty="0" smtClean="0"/>
            </a:br>
            <a:r>
              <a:rPr lang="en-US" dirty="0" smtClean="0"/>
              <a:t>Series </a:t>
            </a:r>
            <a:r>
              <a:rPr lang="en-US" dirty="0"/>
              <a:t>Reactor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0" y="873406"/>
            <a:ext cx="7147316" cy="5249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72" y="879462"/>
            <a:ext cx="1207008" cy="780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39" y="4296626"/>
            <a:ext cx="3681626" cy="182608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512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465" y="2652366"/>
            <a:ext cx="2968490" cy="3507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292449"/>
            <a:ext cx="10972482" cy="639763"/>
          </a:xfrm>
        </p:spPr>
        <p:txBody>
          <a:bodyPr/>
          <a:lstStyle/>
          <a:p>
            <a:r>
              <a:rPr lang="en-US" altLang="en-US" dirty="0"/>
              <a:t>Feasibility and System Impact Studies Performed in </a:t>
            </a:r>
            <a:r>
              <a:rPr lang="en-US" altLang="en-US" dirty="0" smtClean="0"/>
              <a:t>2021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82955" y="1162679"/>
            <a:ext cx="8835902" cy="4941395"/>
            <a:chOff x="1611437" y="1162679"/>
            <a:chExt cx="8835902" cy="494139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9" b="15632"/>
            <a:stretch/>
          </p:blipFill>
          <p:spPr>
            <a:xfrm>
              <a:off x="1611437" y="1162679"/>
              <a:ext cx="8835902" cy="494139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1"/>
            <a:stretch/>
          </p:blipFill>
          <p:spPr>
            <a:xfrm>
              <a:off x="1611437" y="4968872"/>
              <a:ext cx="2288388" cy="1135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30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Offshore Wind Potential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7" y="1578127"/>
            <a:ext cx="11846886" cy="37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Backbone Transmission Syste</a:t>
            </a:r>
            <a:r>
              <a:rPr lang="en-US" dirty="0"/>
              <a:t>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18" y="868146"/>
            <a:ext cx="7148363" cy="5258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44" y="4085032"/>
            <a:ext cx="1769607" cy="204113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5292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/>
              <a:t>Board Approved RTEP Projects</a:t>
            </a:r>
            <a:br>
              <a:rPr lang="en-US" dirty="0"/>
            </a:br>
            <a:r>
              <a:rPr lang="en-US" sz="2000" dirty="0"/>
              <a:t>(as of Dec. 31, </a:t>
            </a:r>
            <a:r>
              <a:rPr lang="en-US" sz="2000" dirty="0" smtClean="0"/>
              <a:t>2021)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9" y="1164225"/>
            <a:ext cx="10731723" cy="47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821" y="914084"/>
            <a:ext cx="10101583" cy="5115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4321"/>
            <a:ext cx="10972482" cy="639763"/>
          </a:xfrm>
        </p:spPr>
        <p:txBody>
          <a:bodyPr/>
          <a:lstStyle/>
          <a:p>
            <a:r>
              <a:rPr lang="en-US" dirty="0"/>
              <a:t>PJM Existing RPM-Eligible Installed Capacity Mix</a:t>
            </a:r>
            <a:br>
              <a:rPr lang="en-US" dirty="0"/>
            </a:br>
            <a:r>
              <a:rPr lang="en-US" sz="2000" dirty="0"/>
              <a:t>(Dec. 31, </a:t>
            </a:r>
            <a:r>
              <a:rPr lang="en-US" sz="2000" dirty="0" smtClean="0"/>
              <a:t>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495702"/>
            <a:ext cx="10972482" cy="639763"/>
          </a:xfrm>
        </p:spPr>
        <p:txBody>
          <a:bodyPr/>
          <a:lstStyle/>
          <a:p>
            <a:r>
              <a:rPr lang="en-US" dirty="0"/>
              <a:t>PJM Queued Generation Fuel Mix – Requested </a:t>
            </a:r>
            <a:br>
              <a:rPr lang="en-US" dirty="0"/>
            </a:br>
            <a:r>
              <a:rPr lang="en-US" dirty="0"/>
              <a:t>Capacity Interconnection Rights</a:t>
            </a:r>
            <a:br>
              <a:rPr lang="en-US" dirty="0"/>
            </a:br>
            <a:r>
              <a:rPr lang="en-US" sz="2000" dirty="0"/>
              <a:t>(Dec. 31, </a:t>
            </a:r>
            <a:r>
              <a:rPr lang="en-US" sz="2000" dirty="0" smtClean="0"/>
              <a:t>2021)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853" y="1194643"/>
            <a:ext cx="10151048" cy="49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Requested </a:t>
            </a:r>
            <a:r>
              <a:rPr lang="en-US" dirty="0"/>
              <a:t>Capacity Interconnection Rights,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Non-Renewable </a:t>
            </a:r>
            <a:r>
              <a:rPr lang="en-US" dirty="0"/>
              <a:t>and Renewable Fuels (Dec. 31, 2021)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82" y="1204500"/>
            <a:ext cx="12071539" cy="46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1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of Renewables in PJM Queue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31" y="1248488"/>
            <a:ext cx="11138740" cy="4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36" y="317849"/>
            <a:ext cx="10972482" cy="639763"/>
          </a:xfrm>
        </p:spPr>
        <p:txBody>
          <a:bodyPr/>
          <a:lstStyle/>
          <a:p>
            <a:r>
              <a:rPr lang="en-US" altLang="en-US" dirty="0"/>
              <a:t>Queued Generation Progression –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Requested </a:t>
            </a:r>
            <a:r>
              <a:rPr lang="en-US" altLang="en-US" dirty="0"/>
              <a:t>Capacity Rights (Dec. 31, </a:t>
            </a:r>
            <a:r>
              <a:rPr lang="en-US" altLang="en-US" dirty="0" smtClean="0"/>
              <a:t>2021)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6" y="1589660"/>
            <a:ext cx="12017808" cy="36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365093"/>
            <a:ext cx="10972482" cy="639763"/>
          </a:xfrm>
        </p:spPr>
        <p:txBody>
          <a:bodyPr/>
          <a:lstStyle/>
          <a:p>
            <a:r>
              <a:rPr lang="en-US" dirty="0"/>
              <a:t>PJM Generator Deactivation Notifications Received </a:t>
            </a:r>
            <a:br>
              <a:rPr lang="en-US" dirty="0"/>
            </a:br>
            <a:r>
              <a:rPr lang="en-US" sz="2000" dirty="0"/>
              <a:t>Jan. 1, </a:t>
            </a:r>
            <a:r>
              <a:rPr lang="en-US" sz="2000" dirty="0" smtClean="0"/>
              <a:t>2021−</a:t>
            </a:r>
            <a:r>
              <a:rPr lang="en-US" sz="2000" dirty="0"/>
              <a:t>Dec. 31, </a:t>
            </a:r>
            <a:r>
              <a:rPr lang="en-US" sz="2000" dirty="0" smtClean="0"/>
              <a:t>2021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16179" y="1104560"/>
            <a:ext cx="8032638" cy="4993459"/>
            <a:chOff x="1916179" y="1104560"/>
            <a:chExt cx="8032638" cy="49934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86"/>
            <a:stretch/>
          </p:blipFill>
          <p:spPr>
            <a:xfrm>
              <a:off x="1916179" y="1104560"/>
              <a:ext cx="8032638" cy="499345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179" y="5287251"/>
              <a:ext cx="2286000" cy="8107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2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36" y="254349"/>
            <a:ext cx="10972482" cy="639763"/>
          </a:xfrm>
        </p:spPr>
        <p:txBody>
          <a:bodyPr/>
          <a:lstStyle/>
          <a:p>
            <a:r>
              <a:rPr lang="en-US" altLang="en-US" dirty="0"/>
              <a:t>2020 RTEP Baseline Project Driver ($ Million)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0" y="1354753"/>
            <a:ext cx="11799979" cy="41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643C44DF-F3B5-4B6F-9A11-C988834ABD94}" vid="{2ACEB0A5-1C24-4006-B74E-FC9504772E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</Template>
  <TotalTime>160</TotalTime>
  <Words>206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Public</vt:lpstr>
      <vt:lpstr>2021 RTEP Report  Key Maps, Tables &amp; Figures</vt:lpstr>
      <vt:lpstr>Board Approved RTEP Projects (as of Dec. 31, 2021)</vt:lpstr>
      <vt:lpstr>PJM Existing RPM-Eligible Installed Capacity Mix (Dec. 31, 2021)</vt:lpstr>
      <vt:lpstr>PJM Queued Generation Fuel Mix – Requested  Capacity Interconnection Rights (Dec. 31, 2021)</vt:lpstr>
      <vt:lpstr>Requested Capacity Interconnection Rights,  Non-Renewable and Renewable Fuels (Dec. 31, 2021)</vt:lpstr>
      <vt:lpstr>Growth of Renewables in PJM Queue</vt:lpstr>
      <vt:lpstr>Queued Generation Progression –  Requested Capacity Rights (Dec. 31, 2021)</vt:lpstr>
      <vt:lpstr>PJM Generator Deactivation Notifications Received  Jan. 1, 2021−Dec. 31, 2021</vt:lpstr>
      <vt:lpstr>2020 RTEP Baseline Project Driver ($ Million)</vt:lpstr>
      <vt:lpstr>2021 RTEP Baseline Thermal and Voltage Criteria Violations</vt:lpstr>
      <vt:lpstr>Project 9A – RTEP Baseline Projects B2743 and B2752</vt:lpstr>
      <vt:lpstr>RTEP Projects Reducing Specific Congestion Drivers:  2026 Analysis</vt:lpstr>
      <vt:lpstr>2020/2021 Long-Term Window Congestion Drivers</vt:lpstr>
      <vt:lpstr>Baseline Project B3702: Charlottesville-Proffit 230 kV Line Series Reactor</vt:lpstr>
      <vt:lpstr>Feasibility and System Impact Studies Performed in 2021</vt:lpstr>
      <vt:lpstr>New Jersey Offshore Wind Potential Solutions</vt:lpstr>
      <vt:lpstr>PJM Backbone Transmission System</vt:lpstr>
    </vt:vector>
  </TitlesOfParts>
  <Company>PJM Interconnection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RTEP Report  Key Maps, Tables &amp; Figures</dc:title>
  <dc:creator>Squilla, Angelica, E</dc:creator>
  <cp:lastModifiedBy>Squilla, Angelica, E</cp:lastModifiedBy>
  <cp:revision>26</cp:revision>
  <dcterms:created xsi:type="dcterms:W3CDTF">2021-02-25T21:12:02Z</dcterms:created>
  <dcterms:modified xsi:type="dcterms:W3CDTF">2022-03-01T12:41:26Z</dcterms:modified>
</cp:coreProperties>
</file>